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505" r:id="rId5"/>
    <p:sldId id="506" r:id="rId6"/>
    <p:sldId id="507" r:id="rId7"/>
    <p:sldId id="510" r:id="rId8"/>
    <p:sldId id="502" r:id="rId9"/>
    <p:sldId id="499" r:id="rId10"/>
    <p:sldId id="511" r:id="rId11"/>
    <p:sldId id="452" r:id="rId12"/>
    <p:sldId id="494" r:id="rId13"/>
    <p:sldId id="513" r:id="rId14"/>
    <p:sldId id="514" r:id="rId15"/>
    <p:sldId id="512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microsoft.com/office/2007/relationships/hdphoto" Target="../media/hdphoto3.wdp"/><Relationship Id="rId2" Type="http://schemas.openxmlformats.org/officeDocument/2006/relationships/image" Target="../media/image20.jpe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20211015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DICOM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내부 </a:t>
            </a:r>
            <a:r>
              <a:rPr lang="ko-KR" altLang="en-US" sz="1200" b="1" dirty="0" err="1">
                <a:latin typeface="+mj-ea"/>
              </a:rPr>
              <a:t>확인시</a:t>
            </a:r>
            <a:r>
              <a:rPr lang="ko-KR" altLang="en-US" sz="1200" b="1" dirty="0">
                <a:latin typeface="+mj-ea"/>
              </a:rPr>
              <a:t> 큰 차이가 없음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슬라이드를 </a:t>
            </a:r>
            <a:r>
              <a:rPr lang="ko-KR" altLang="en-US" sz="1200" b="1" dirty="0">
                <a:latin typeface="+mj-ea"/>
              </a:rPr>
              <a:t>다루는 </a:t>
            </a:r>
            <a:r>
              <a:rPr lang="ko-KR" altLang="en-US" sz="1200" b="1" dirty="0" err="1">
                <a:latin typeface="+mj-ea"/>
              </a:rPr>
              <a:t>확장자</a:t>
            </a:r>
            <a:r>
              <a:rPr lang="ko-KR" altLang="en-US" sz="1200" b="1" dirty="0">
                <a:latin typeface="+mj-ea"/>
              </a:rPr>
              <a:t> 일 뿐 </a:t>
            </a:r>
            <a:r>
              <a:rPr lang="en-US" altLang="ko-KR" sz="1200" b="1" dirty="0">
                <a:latin typeface="+mj-ea"/>
              </a:rPr>
              <a:t>(</a:t>
            </a:r>
            <a:r>
              <a:rPr lang="ko-KR" altLang="en-US" sz="1200" b="1" dirty="0" err="1">
                <a:latin typeface="+mj-ea"/>
              </a:rPr>
              <a:t>스캐너간</a:t>
            </a:r>
            <a:r>
              <a:rPr lang="ko-KR" altLang="en-US" sz="1200" b="1" dirty="0">
                <a:latin typeface="+mj-ea"/>
              </a:rPr>
              <a:t> 차이를 줄이지는 못하는 것으로 확인됨</a:t>
            </a:r>
            <a:r>
              <a:rPr lang="en-US" altLang="ko-KR" sz="1200" b="1" dirty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DICOM </a:t>
            </a:r>
            <a:r>
              <a:rPr lang="ko-KR" altLang="en-US" sz="1200" b="1" dirty="0">
                <a:latin typeface="+mj-ea"/>
              </a:rPr>
              <a:t>기반 패치 메이커의 경우</a:t>
            </a:r>
            <a:r>
              <a:rPr lang="en-US" altLang="ko-KR" sz="1200" b="1" dirty="0">
                <a:latin typeface="+mj-ea"/>
              </a:rPr>
              <a:t>, </a:t>
            </a:r>
            <a:r>
              <a:rPr lang="ko-KR" altLang="en-US" sz="1200" b="1" dirty="0" err="1">
                <a:latin typeface="+mj-ea"/>
              </a:rPr>
              <a:t>블러</a:t>
            </a:r>
            <a:r>
              <a:rPr lang="ko-KR" altLang="en-US" sz="1200" b="1" dirty="0">
                <a:latin typeface="+mj-ea"/>
              </a:rPr>
              <a:t> 패치들이 생성됨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>
                <a:solidFill>
                  <a:srgbClr val="FF0000"/>
                </a:solidFill>
                <a:latin typeface="+mj-ea"/>
              </a:rPr>
              <a:t>DICOM 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</a:rPr>
              <a:t>방향은 </a:t>
            </a:r>
            <a:r>
              <a:rPr lang="ko-KR" altLang="en-US" sz="1200" b="1" u="sng" dirty="0" smtClean="0">
                <a:solidFill>
                  <a:srgbClr val="FF0000"/>
                </a:solidFill>
                <a:latin typeface="+mj-ea"/>
              </a:rPr>
              <a:t>폐기하는 것이 좋을 것으로 </a:t>
            </a:r>
            <a:r>
              <a:rPr lang="ko-KR" altLang="en-US" sz="1200" b="1" u="sng" dirty="0">
                <a:solidFill>
                  <a:srgbClr val="FF0000"/>
                </a:solidFill>
                <a:latin typeface="+mj-ea"/>
              </a:rPr>
              <a:t>보임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5" y="2634270"/>
            <a:ext cx="3572223" cy="37673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82" y="4090188"/>
            <a:ext cx="4215045" cy="23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0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43" y="3632396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287207" y="3625215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6479" y="1541440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76478" y="1277919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33309" y="3736167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55714" y="2926622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71461" y="2234031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68349" y="2365171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74373" y="1921096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941" y="2232971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11242" y="2427390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11242" y="2067113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171" y="1791915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28693" y="1867772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485397" y="1606086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14048" y="2124741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583942" y="1927907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47589" y="3559520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039" y="4367700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585342" y="2176212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16287" y="1485455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11770" y="1829618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74289" y="1340038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74289" y="1204288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896" y="1624183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45639" y="1199388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29668" y="5244772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32044" y="4068281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460" y="2135399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00456" y="2141506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10193" y="2619740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488074" y="3496743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49204" y="3039254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49540" y="1753208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47589" y="3253038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486149" y="3253038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61253" y="2481019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29166" y="2990619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804" y="3280329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21760" y="1913224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59415" y="2384330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28456" y="1535014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28456" y="1271494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804" y="1608562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41114" y="2067113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66145" y="3093618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089194" y="1535015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081633" y="1289968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36629" y="1612822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16200000" flipH="1">
            <a:off x="5964904" y="-518634"/>
            <a:ext cx="12049" cy="3605155"/>
          </a:xfrm>
          <a:prstGeom prst="bentConnector3">
            <a:avLst>
              <a:gd name="adj1" fmla="val -18972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895097" y="2920197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50869" y="4198350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25560" y="3337955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6209607" y="5008752"/>
            <a:ext cx="230981" cy="65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7288" y="5725071"/>
            <a:ext cx="26331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 </a:t>
            </a:r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Segmentation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3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>
                <a:latin typeface="+mj-ea"/>
              </a:rPr>
              <a:t>Normalization </a:t>
            </a:r>
            <a:r>
              <a:rPr lang="ko-KR" altLang="en-US" sz="1200" b="1" u="sng" dirty="0" smtClean="0">
                <a:latin typeface="+mj-ea"/>
              </a:rPr>
              <a:t>방식 변경</a:t>
            </a:r>
            <a:endParaRPr lang="en-US" altLang="ko-KR" sz="1200" b="1" u="sng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기존 분포 표준화 방식을 사용한 경우를 확인해 본 결과 이미지가 </a:t>
            </a:r>
            <a:r>
              <a:rPr lang="ko-KR" altLang="en-US" sz="1200" dirty="0" smtClean="0"/>
              <a:t>손상된 것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보임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분포 정규화</a:t>
            </a:r>
            <a:r>
              <a:rPr lang="en-US" altLang="ko-KR" sz="1200" dirty="0" smtClean="0"/>
              <a:t>’-&gt; ‘255</a:t>
            </a:r>
            <a:r>
              <a:rPr lang="ko-KR" altLang="en-US" sz="1200" dirty="0" smtClean="0"/>
              <a:t>로 정규화</a:t>
            </a:r>
            <a:r>
              <a:rPr lang="en-US" altLang="ko-KR" sz="1200" dirty="0" smtClean="0"/>
              <a:t>’ </a:t>
            </a:r>
            <a:r>
              <a:rPr lang="ko-KR" altLang="en-US" sz="1200" dirty="0" smtClean="0"/>
              <a:t>로 변경</a:t>
            </a:r>
            <a:endParaRPr lang="ko-KR" altLang="en-US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u="sng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2" y="2157779"/>
            <a:ext cx="4224101" cy="41545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286" y="2216729"/>
            <a:ext cx="4205714" cy="411593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339769" y="4012645"/>
            <a:ext cx="598517" cy="647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DeepLab</a:t>
            </a:r>
            <a:r>
              <a:rPr lang="en-US" altLang="ko-KR" sz="1400" b="1" dirty="0"/>
              <a:t> v3+ </a:t>
            </a:r>
            <a:r>
              <a:rPr lang="ko-KR" altLang="en-US" sz="1400" b="1" dirty="0" smtClean="0"/>
              <a:t>학습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다양한 </a:t>
            </a:r>
            <a:r>
              <a:rPr lang="en-US" altLang="ko-KR" sz="1200" dirty="0" smtClean="0"/>
              <a:t>backbone </a:t>
            </a:r>
            <a:r>
              <a:rPr lang="ko-KR" altLang="en-US" sz="1200" dirty="0" smtClean="0"/>
              <a:t>모델을 사용하여 실험 중</a:t>
            </a:r>
            <a:endParaRPr lang="ko-KR" altLang="en-US" sz="1200" b="1" u="sng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4" y="1728772"/>
            <a:ext cx="4028982" cy="3134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628" y="1511046"/>
            <a:ext cx="4234622" cy="48201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2" y="5085375"/>
            <a:ext cx="2991323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6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DeeplabV3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로 업데이트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72295"/>
            <a:ext cx="9032815" cy="38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3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38453"/>
              </p:ext>
            </p:extLst>
          </p:nvPr>
        </p:nvGraphicFramePr>
        <p:xfrm>
          <a:off x="260466" y="515389"/>
          <a:ext cx="8725593" cy="5215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8253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99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10/15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DICOM </a:t>
                      </a:r>
                      <a:r>
                        <a:rPr lang="ko-KR" altLang="en-US" sz="1200" baseline="0" dirty="0" smtClean="0"/>
                        <a:t> 양식으로 변환 성공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bryon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DICOM </a:t>
                      </a:r>
                      <a:r>
                        <a:rPr lang="ko-KR" altLang="en-US" sz="1200" dirty="0" smtClean="0"/>
                        <a:t>양식에서 타일 추출 가능 여부 </a:t>
                      </a:r>
                      <a:r>
                        <a:rPr lang="ko-KR" altLang="en-US" sz="1200" dirty="0" err="1" smtClean="0"/>
                        <a:t>확인중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타일링</a:t>
                      </a:r>
                      <a:r>
                        <a:rPr lang="ko-KR" altLang="en-US" sz="1200" dirty="0" smtClean="0"/>
                        <a:t> 코드 전달 및 테스트 중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스캐너 방식 변경과 관련된 테스트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스캔 박스 축소 테스트</a:t>
                      </a:r>
                      <a:endParaRPr lang="en-US" altLang="ko-KR" sz="1200" dirty="0" smtClean="0"/>
                    </a:p>
                    <a:p>
                      <a:pPr marL="1085850" lvl="2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성능 평가</a:t>
                      </a:r>
                      <a:endParaRPr lang="en-US" altLang="ko-KR" sz="1200" dirty="0" smtClean="0"/>
                    </a:p>
                    <a:p>
                      <a:pPr marL="1085850" lvl="2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이미지 차이 리포트</a:t>
                      </a:r>
                      <a:endParaRPr lang="en-US" altLang="ko-KR" sz="1200" dirty="0" smtClean="0"/>
                    </a:p>
                    <a:p>
                      <a:pPr marL="1085850" lvl="2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Openslide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테스트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클랜징</a:t>
                      </a:r>
                      <a:r>
                        <a:rPr lang="ko-KR" altLang="en-US" sz="1200" dirty="0" smtClean="0"/>
                        <a:t> 후 스캔 성능 확인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성능으로 복귀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Dicom</a:t>
                      </a:r>
                      <a:r>
                        <a:rPr lang="en-US" altLang="ko-KR" sz="1200" dirty="0" smtClean="0"/>
                        <a:t>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슬라이드를 다루는 </a:t>
                      </a:r>
                      <a:r>
                        <a:rPr lang="ko-KR" altLang="en-US" sz="1200" dirty="0" err="1" smtClean="0"/>
                        <a:t>확장자</a:t>
                      </a:r>
                      <a:r>
                        <a:rPr lang="ko-KR" altLang="en-US" sz="1200" dirty="0" smtClean="0"/>
                        <a:t> 일 뿐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스캐너간</a:t>
                      </a:r>
                      <a:r>
                        <a:rPr lang="ko-KR" altLang="en-US" sz="1200" dirty="0" smtClean="0"/>
                        <a:t> 차이를 줄이지는 못하는 것으로 확인됨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DICOM </a:t>
                      </a:r>
                      <a:r>
                        <a:rPr lang="ko-KR" altLang="en-US" sz="1200" dirty="0" smtClean="0"/>
                        <a:t>방향은 폐기하는 것이  좋을 것으로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963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11405"/>
              </p:ext>
            </p:extLst>
          </p:nvPr>
        </p:nvGraphicFramePr>
        <p:xfrm>
          <a:off x="260465" y="3442486"/>
          <a:ext cx="8725593" cy="3161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077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90851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589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과한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히트맵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케이스 조사중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진행 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모델이 블랙 박스로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원인 분석이 어려움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현재 모든 모델에서 해당 슬라이드에서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오버힛이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발생함을 확인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업데이트 모델 포함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슬라이드 내부를 직접 확인해서 비교가 필요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967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대장 모델 관련 </a:t>
                      </a:r>
                      <a:r>
                        <a:rPr lang="ko-KR" altLang="en-US" sz="1200" baseline="0" dirty="0" err="1" smtClean="0"/>
                        <a:t>마이너한</a:t>
                      </a:r>
                      <a:r>
                        <a:rPr lang="ko-KR" altLang="en-US" sz="1200" baseline="0" dirty="0" smtClean="0"/>
                        <a:t> 업데이트 준비 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스캐너 모델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대장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내부 테스트 기준 </a:t>
                      </a:r>
                      <a:r>
                        <a:rPr lang="en-US" altLang="ko-KR" sz="1200" baseline="0" dirty="0" smtClean="0"/>
                        <a:t>95% </a:t>
                      </a:r>
                      <a:r>
                        <a:rPr lang="ko-KR" altLang="en-US" sz="1200" baseline="0" dirty="0" smtClean="0"/>
                        <a:t>성능 모델로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패치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슬라이드 분류기 변경 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리눅스 서버 설치를 위해 주요 정보 공유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버전 등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리눅스 서버에서 </a:t>
                      </a:r>
                      <a:r>
                        <a:rPr lang="ko-KR" altLang="en-US" sz="1200" baseline="0" dirty="0" err="1" smtClean="0"/>
                        <a:t>재학습</a:t>
                      </a:r>
                      <a:r>
                        <a:rPr lang="ko-KR" altLang="en-US" sz="1200" baseline="0" dirty="0" smtClean="0"/>
                        <a:t>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출장 방문 일정 </a:t>
                      </a:r>
                      <a:r>
                        <a:rPr lang="en-US" altLang="ko-KR" sz="1200" baseline="0" dirty="0" smtClean="0"/>
                        <a:t>10/21 </a:t>
                      </a:r>
                      <a:r>
                        <a:rPr lang="ko-KR" altLang="en-US" sz="1200" baseline="0" dirty="0" smtClean="0"/>
                        <a:t>목요일 논의 요청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특허 출원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해외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대상 국가 논의 필요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10/21 3</a:t>
                      </a:r>
                      <a:r>
                        <a:rPr lang="ko-KR" altLang="en-US" sz="1200" baseline="0" dirty="0" smtClean="0"/>
                        <a:t>시 출장 방문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회의장소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err="1" smtClean="0"/>
                        <a:t>씨젠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DOAI</a:t>
                      </a:r>
                      <a:r>
                        <a:rPr lang="ko-KR" altLang="en-US" sz="1200" baseline="0" dirty="0" smtClean="0"/>
                        <a:t>관련 실무회의 진행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Color augmentation </a:t>
                      </a:r>
                      <a:r>
                        <a:rPr lang="ko-KR" altLang="en-US" sz="1200" baseline="0" dirty="0" smtClean="0"/>
                        <a:t>분석으로 방향 논의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818418"/>
              </p:ext>
            </p:extLst>
          </p:nvPr>
        </p:nvGraphicFramePr>
        <p:xfrm>
          <a:off x="260466" y="515388"/>
          <a:ext cx="8725593" cy="17618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60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10/15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158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/>
                        <a:t>어노테이션</a:t>
                      </a:r>
                      <a:r>
                        <a:rPr lang="ko-KR" altLang="en-US" sz="1000" dirty="0" smtClean="0"/>
                        <a:t> 이미지 추가</a:t>
                      </a:r>
                      <a:endParaRPr lang="en-US" altLang="ko-KR" sz="10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/>
                        <a:t>Z:\01. </a:t>
                      </a:r>
                      <a:r>
                        <a:rPr lang="ko-KR" altLang="en-US" sz="1000" dirty="0" smtClean="0"/>
                        <a:t>현미경 이미지 통합</a:t>
                      </a:r>
                      <a:r>
                        <a:rPr lang="en-US" altLang="ko-KR" sz="1000" dirty="0" smtClean="0"/>
                        <a:t>\</a:t>
                      </a:r>
                      <a:r>
                        <a:rPr lang="ko-KR" altLang="en-US" sz="1000" dirty="0" err="1" smtClean="0"/>
                        <a:t>파일럿용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20210528 colon </a:t>
                      </a:r>
                      <a:r>
                        <a:rPr lang="ko-KR" altLang="en-US" sz="1000" dirty="0" smtClean="0"/>
                        <a:t>전문의 </a:t>
                      </a:r>
                      <a:r>
                        <a:rPr lang="en-US" altLang="ko-KR" sz="1000" dirty="0" smtClean="0"/>
                        <a:t>annotation\2021.09 colon 2</a:t>
                      </a:r>
                      <a:r>
                        <a:rPr lang="ko-KR" altLang="en-US" sz="1000" dirty="0" smtClean="0"/>
                        <a:t>차</a:t>
                      </a:r>
                      <a:r>
                        <a:rPr lang="en-US" altLang="ko-KR" sz="1000" dirty="0" smtClean="0"/>
                        <a:t>-7 (2013</a:t>
                      </a:r>
                      <a:r>
                        <a:rPr lang="ko-KR" altLang="en-US" sz="1000" dirty="0" smtClean="0"/>
                        <a:t>장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해당 위치에 </a:t>
                      </a:r>
                      <a:r>
                        <a:rPr lang="en-US" altLang="ko-KR" sz="1000" dirty="0" smtClean="0"/>
                        <a:t>colon  M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14408"/>
              </p:ext>
            </p:extLst>
          </p:nvPr>
        </p:nvGraphicFramePr>
        <p:xfrm>
          <a:off x="271550" y="2277266"/>
          <a:ext cx="8725593" cy="32321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172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현재</a:t>
                      </a:r>
                      <a:r>
                        <a:rPr lang="en-US" altLang="ko-KR" sz="1200" dirty="0" smtClean="0"/>
                        <a:t>, N </a:t>
                      </a:r>
                      <a:r>
                        <a:rPr lang="ko-KR" altLang="en-US" sz="1200" dirty="0" smtClean="0"/>
                        <a:t>분류 등에서 내부에서 실제 사용 중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유의미한 성능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필터 사용을 위한 매뉴얼 및 일부 사용자에 공유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Ppt</a:t>
                      </a:r>
                      <a:r>
                        <a:rPr lang="ko-KR" altLang="en-US" sz="1200" dirty="0" smtClean="0"/>
                        <a:t>와 비디오</a:t>
                      </a:r>
                      <a:r>
                        <a:rPr lang="ko-KR" altLang="en-US" sz="1200" baseline="0" dirty="0" smtClean="0"/>
                        <a:t> 매뉴얼 생성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841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업데이트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추가 학습 진행 </a:t>
                      </a:r>
                      <a:r>
                        <a:rPr lang="en-US" altLang="ko-KR" sz="1200" dirty="0" smtClean="0"/>
                        <a:t>(＇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: CAM </a:t>
                      </a:r>
                      <a:r>
                        <a:rPr lang="ko-KR" altLang="en-US" sz="1200" dirty="0" smtClean="0"/>
                        <a:t>생성 및 </a:t>
                      </a:r>
                      <a:r>
                        <a:rPr lang="en-US" altLang="ko-KR" sz="1200" dirty="0" smtClean="0"/>
                        <a:t>pseudo </a:t>
                      </a:r>
                      <a:r>
                        <a:rPr lang="ko-KR" altLang="en-US" sz="1200" dirty="0" smtClean="0"/>
                        <a:t>레이블로 학습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업데이트 </a:t>
                      </a:r>
                      <a:r>
                        <a:rPr lang="en-US" altLang="ko-KR" sz="1200" dirty="0" smtClean="0"/>
                        <a:t>: (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적절한 </a:t>
                      </a:r>
                      <a:r>
                        <a:rPr lang="en-US" altLang="ko-KR" sz="1200" dirty="0" smtClean="0"/>
                        <a:t>normalization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연구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DeeplabV3+</a:t>
                      </a:r>
                      <a:r>
                        <a:rPr lang="ko-KR" altLang="en-US" sz="1200" baseline="0" dirty="0" smtClean="0"/>
                        <a:t>로 업데이트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2862" y="5906571"/>
            <a:ext cx="402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*</a:t>
            </a:r>
            <a:r>
              <a:rPr lang="ko-KR" altLang="en-US" sz="1600" dirty="0" smtClean="0"/>
              <a:t>카이스트 학사일정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10/18~10/22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대장 스캐너 모델 업데이트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–Daily data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2361" t="52222" r="68843" b="24021"/>
          <a:stretch/>
        </p:blipFill>
        <p:spPr>
          <a:xfrm>
            <a:off x="1198608" y="856371"/>
            <a:ext cx="3956624" cy="17681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362" t="52085" r="68756" b="24000"/>
          <a:stretch/>
        </p:blipFill>
        <p:spPr>
          <a:xfrm>
            <a:off x="5175553" y="844598"/>
            <a:ext cx="3968447" cy="177988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361" t="52479" r="68936" b="23725"/>
          <a:stretch/>
        </p:blipFill>
        <p:spPr>
          <a:xfrm>
            <a:off x="1198608" y="2705877"/>
            <a:ext cx="3956624" cy="17767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2270" t="52085" r="68887" b="23743"/>
          <a:stretch/>
        </p:blipFill>
        <p:spPr>
          <a:xfrm>
            <a:off x="5175553" y="2716006"/>
            <a:ext cx="3968447" cy="18014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l="2315" t="52413" r="68853" b="23655"/>
          <a:stretch/>
        </p:blipFill>
        <p:spPr>
          <a:xfrm>
            <a:off x="1184435" y="4563975"/>
            <a:ext cx="3970798" cy="178524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l="2407" t="52242" r="68982" b="23839"/>
          <a:stretch/>
        </p:blipFill>
        <p:spPr>
          <a:xfrm>
            <a:off x="5175553" y="4563975"/>
            <a:ext cx="3968447" cy="1797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459" y="912345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3286" y="2785785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6608" y="4584231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80500" y="520858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23063" y="520858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774873" y="127265"/>
            <a:ext cx="1895302" cy="2800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지난주 슬라이드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2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–abnormal test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7459" y="912345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3286" y="2785785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6608" y="4584231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Old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80500" y="520858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23063" y="520858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2315" t="51966" r="68853" b="23610"/>
          <a:stretch/>
        </p:blipFill>
        <p:spPr>
          <a:xfrm>
            <a:off x="5182495" y="890190"/>
            <a:ext cx="3961505" cy="18177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269" t="52222" r="68910" b="23983"/>
          <a:stretch/>
        </p:blipFill>
        <p:spPr>
          <a:xfrm>
            <a:off x="1184435" y="912345"/>
            <a:ext cx="3960027" cy="1770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2361" t="52222" r="68936" b="23726"/>
          <a:stretch/>
        </p:blipFill>
        <p:spPr>
          <a:xfrm>
            <a:off x="1200559" y="2785785"/>
            <a:ext cx="3943903" cy="17900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2222" t="52222" r="68890" b="23502"/>
          <a:stretch/>
        </p:blipFill>
        <p:spPr>
          <a:xfrm>
            <a:off x="5174654" y="2785785"/>
            <a:ext cx="3969346" cy="18066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rcRect l="2277" t="52699" r="68742" b="23603"/>
          <a:stretch/>
        </p:blipFill>
        <p:spPr>
          <a:xfrm>
            <a:off x="1181475" y="4659255"/>
            <a:ext cx="3982069" cy="17637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rcRect l="2315" t="52203" r="68935" b="24073"/>
          <a:stretch/>
        </p:blipFill>
        <p:spPr>
          <a:xfrm>
            <a:off x="5223063" y="4657260"/>
            <a:ext cx="3950263" cy="176570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74873" y="127265"/>
            <a:ext cx="1895302" cy="2800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지난주 슬라이드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0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</a:t>
            </a:r>
            <a:r>
              <a:rPr lang="en-US" altLang="ko-KR" b="1" dirty="0" smtClean="0">
                <a:solidFill>
                  <a:srgbClr val="FF0000"/>
                </a:solidFill>
              </a:rPr>
              <a:t>abnormal test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73" y="1103538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2976978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322" y="4775424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Old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21603" y="742003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2315" t="51966" r="68853" b="23610"/>
          <a:stretch/>
        </p:blipFill>
        <p:spPr>
          <a:xfrm>
            <a:off x="781035" y="1111335"/>
            <a:ext cx="3961505" cy="18177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2222" t="52222" r="68890" b="23502"/>
          <a:stretch/>
        </p:blipFill>
        <p:spPr>
          <a:xfrm>
            <a:off x="773194" y="3006930"/>
            <a:ext cx="3969346" cy="18066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2315" t="52203" r="68935" b="24073"/>
          <a:stretch/>
        </p:blipFill>
        <p:spPr>
          <a:xfrm>
            <a:off x="821603" y="4878405"/>
            <a:ext cx="3950263" cy="17657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928" y="3453435"/>
            <a:ext cx="4254730" cy="1242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940" y="5407191"/>
            <a:ext cx="4228706" cy="114500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817274" y="1087042"/>
            <a:ext cx="0" cy="52829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아래쪽 화살표 7"/>
          <p:cNvSpPr/>
          <p:nvPr/>
        </p:nvSpPr>
        <p:spPr>
          <a:xfrm>
            <a:off x="6654106" y="4809851"/>
            <a:ext cx="806334" cy="547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035" y="2065454"/>
            <a:ext cx="2318632" cy="1331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1866" y="5037859"/>
            <a:ext cx="197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업데이트 후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837928" y="3164744"/>
            <a:ext cx="197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기존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033679" y="999546"/>
            <a:ext cx="38632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주요 네트워크 변경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업데이트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patch</a:t>
            </a:r>
            <a:r>
              <a:rPr lang="ko-KR" altLang="en-US" sz="1400" dirty="0" smtClean="0"/>
              <a:t>-</a:t>
            </a:r>
            <a:r>
              <a:rPr lang="ko-KR" altLang="en-US" sz="1400" dirty="0"/>
              <a:t>&gt; </a:t>
            </a:r>
            <a:r>
              <a:rPr lang="ko-KR" altLang="en-US" sz="1400" dirty="0" err="1"/>
              <a:t>efficeint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net</a:t>
            </a:r>
            <a:r>
              <a:rPr lang="ko-KR" altLang="en-US" sz="1400" dirty="0"/>
              <a:t> b5</a:t>
            </a:r>
            <a:r>
              <a:rPr lang="ko-KR" altLang="en-US" sz="1400" dirty="0" smtClean="0"/>
              <a:t>,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slide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featurecube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classifier</a:t>
            </a:r>
            <a:r>
              <a:rPr lang="ko-KR" altLang="en-US" sz="1400" dirty="0"/>
              <a:t>-&gt; </a:t>
            </a:r>
            <a:r>
              <a:rPr lang="ko-KR" altLang="en-US" sz="1400" dirty="0" err="1"/>
              <a:t>efficient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n</a:t>
            </a:r>
            <a:r>
              <a:rPr lang="ko-KR" altLang="en-US" sz="1400" dirty="0" err="1" smtClean="0"/>
              <a:t>et</a:t>
            </a:r>
            <a:r>
              <a:rPr lang="ko-KR" altLang="en-US" sz="1400" dirty="0" smtClean="0"/>
              <a:t> b3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70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슬라이드 성능 변동성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83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협업 관련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52407" y="1768366"/>
            <a:ext cx="346994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+mj-ea"/>
              </a:rPr>
              <a:t>CNN</a:t>
            </a:r>
            <a:r>
              <a:rPr lang="ko-KR" altLang="en-US" sz="1100" b="1" dirty="0" smtClean="0">
                <a:latin typeface="+mj-ea"/>
              </a:rPr>
              <a:t>기반의 </a:t>
            </a:r>
            <a:r>
              <a:rPr lang="en-US" altLang="ko-KR" sz="1100" b="1" dirty="0" smtClean="0">
                <a:latin typeface="+mj-ea"/>
              </a:rPr>
              <a:t>normalization</a:t>
            </a:r>
            <a:r>
              <a:rPr lang="ko-KR" altLang="en-US" sz="1100" b="1" dirty="0" smtClean="0">
                <a:latin typeface="+mj-ea"/>
              </a:rPr>
              <a:t>의 위험 의견</a:t>
            </a:r>
            <a:endParaRPr lang="en-US" altLang="ko-KR" sz="11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+mj-ea"/>
              </a:rPr>
              <a:t>코드 공개 등에 대한 어려움</a:t>
            </a:r>
            <a:endParaRPr lang="en-US" altLang="ko-KR" sz="11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u="sng" dirty="0" smtClean="0">
                <a:solidFill>
                  <a:srgbClr val="FF0000"/>
                </a:solidFill>
                <a:latin typeface="+mj-ea"/>
              </a:rPr>
              <a:t>Step 0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의 추가가 필요함으로 시간 소요 증가</a:t>
            </a:r>
            <a:endParaRPr lang="en-US" altLang="ko-KR" sz="1100" b="1" u="sng" dirty="0" smtClean="0">
              <a:solidFill>
                <a:srgbClr val="FF000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여러가지 면에서 </a:t>
            </a:r>
            <a:r>
              <a:rPr lang="en-US" altLang="ko-KR" sz="1100" b="1" u="sng" dirty="0" smtClean="0">
                <a:solidFill>
                  <a:srgbClr val="FF0000"/>
                </a:solidFill>
                <a:latin typeface="+mj-ea"/>
              </a:rPr>
              <a:t>augmentation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으로 </a:t>
            </a:r>
            <a:r>
              <a:rPr lang="ko-KR" altLang="en-US" sz="1100" b="1" u="sng" dirty="0" err="1" smtClean="0">
                <a:solidFill>
                  <a:srgbClr val="FF0000"/>
                </a:solidFill>
                <a:latin typeface="+mj-ea"/>
              </a:rPr>
              <a:t>재학습이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 적절해 보임</a:t>
            </a:r>
            <a:endParaRPr lang="ko-KR" altLang="en-US" sz="11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307"/>
            <a:ext cx="5752407" cy="2563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05972"/>
            <a:ext cx="5752407" cy="2661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752407" y="3903298"/>
            <a:ext cx="346994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>
                <a:latin typeface="+mj-ea"/>
              </a:rPr>
              <a:t>Color </a:t>
            </a:r>
            <a:r>
              <a:rPr lang="en-US" altLang="ko-KR" sz="1200" b="1" u="sng" dirty="0">
                <a:latin typeface="+mj-ea"/>
              </a:rPr>
              <a:t>augmentation</a:t>
            </a:r>
            <a:r>
              <a:rPr lang="ko-KR" altLang="en-US" sz="1200" b="1" u="sng" dirty="0">
                <a:latin typeface="+mj-ea"/>
              </a:rPr>
              <a:t>에 대한 효과 </a:t>
            </a:r>
            <a:r>
              <a:rPr lang="ko-KR" altLang="en-US" sz="1200" b="1" u="sng" dirty="0" smtClean="0">
                <a:latin typeface="+mj-ea"/>
              </a:rPr>
              <a:t>분석</a:t>
            </a:r>
            <a:r>
              <a:rPr lang="en-US" altLang="ko-KR" sz="1200" b="1" u="sng" dirty="0" smtClean="0">
                <a:latin typeface="+mj-ea"/>
              </a:rPr>
              <a:t>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>
                <a:latin typeface="+mj-ea"/>
              </a:rPr>
              <a:t> </a:t>
            </a:r>
            <a:r>
              <a:rPr lang="en-US" altLang="ko-KR" sz="1200" b="1" u="sng" dirty="0">
                <a:latin typeface="+mj-ea"/>
              </a:rPr>
              <a:t>'</a:t>
            </a:r>
            <a:r>
              <a:rPr lang="ko-KR" altLang="en-US" sz="1200" b="1" u="sng" dirty="0">
                <a:latin typeface="+mj-ea"/>
              </a:rPr>
              <a:t>효과적인 </a:t>
            </a:r>
            <a:r>
              <a:rPr lang="en-US" altLang="ko-KR" sz="1200" b="1" u="sng" dirty="0">
                <a:latin typeface="+mj-ea"/>
              </a:rPr>
              <a:t>color augmentation </a:t>
            </a:r>
            <a:r>
              <a:rPr lang="ko-KR" altLang="en-US" sz="1200" b="1" u="sng" dirty="0">
                <a:latin typeface="+mj-ea"/>
              </a:rPr>
              <a:t>범위</a:t>
            </a:r>
            <a:r>
              <a:rPr lang="en-US" altLang="ko-KR" sz="1200" b="1" u="sng" dirty="0" smtClean="0">
                <a:latin typeface="+mj-ea"/>
              </a:rPr>
              <a:t>'</a:t>
            </a:r>
            <a:r>
              <a:rPr lang="ko-KR" altLang="en-US" sz="1200" b="1" u="sng" dirty="0" smtClean="0">
                <a:latin typeface="+mj-ea"/>
              </a:rPr>
              <a:t> 분석</a:t>
            </a:r>
            <a:endParaRPr lang="ko-KR" altLang="en-US" sz="1200" b="1" u="sng" dirty="0">
              <a:latin typeface="+mj-ea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7138245" y="3354747"/>
            <a:ext cx="418023" cy="38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33407</TotalTime>
  <Words>566</Words>
  <Application>Microsoft Office PowerPoint</Application>
  <PresentationFormat>화면 슬라이드 쇼(4:3)</PresentationFormat>
  <Paragraphs>131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현대하모니 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430</cp:revision>
  <dcterms:created xsi:type="dcterms:W3CDTF">2021-03-24T07:36:17Z</dcterms:created>
  <dcterms:modified xsi:type="dcterms:W3CDTF">2021-10-15T07:11:25Z</dcterms:modified>
</cp:coreProperties>
</file>